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7c823c104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7c823c1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4157700"/>
          </a:xfrm>
          <a:prstGeom prst="rect">
            <a:avLst/>
          </a:prstGeom>
          <a:solidFill>
            <a:srgbClr val="5DB969"/>
          </a:solidFill>
          <a:ln cap="flat" cmpd="sng" w="9525">
            <a:solidFill>
              <a:srgbClr val="5DB9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950" y="809200"/>
            <a:ext cx="4547484" cy="32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スクリーンショット 2025-06-01 13.17.5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13" y="809188"/>
            <a:ext cx="4321341" cy="324822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20000" y="4222613"/>
            <a:ext cx="368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>
                <a:solidFill>
                  <a:srgbClr val="5DB969"/>
                </a:solidFill>
              </a:rPr>
              <a:t>広告媒体のご案内</a:t>
            </a:r>
            <a:endParaRPr b="1" sz="3000">
              <a:solidFill>
                <a:srgbClr val="5DB969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0250" y="4729288"/>
            <a:ext cx="4119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chemeClr val="dk1"/>
                </a:solidFill>
              </a:rPr>
              <a:t>様々なニーズに合った効果的な広告媒体を案内しております。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152292" y="17423"/>
            <a:ext cx="335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500">
                <a:solidFill>
                  <a:schemeClr val="lt1"/>
                </a:solidFill>
              </a:rPr>
              <a:t>ふじみ野市上福岡 / 東上線135号踏切</a:t>
            </a:r>
            <a:endParaRPr b="1" sz="1500">
              <a:solidFill>
                <a:schemeClr val="lt1"/>
              </a:solidFill>
            </a:endParaRPr>
          </a:p>
        </p:txBody>
      </p:sp>
      <p:pic>
        <p:nvPicPr>
          <p:cNvPr id="60" name="Google Shape;60;p13" title="マップのピンアイコン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350" y="78050"/>
            <a:ext cx="354000" cy="35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13"/>
          <p:cNvCxnSpPr/>
          <p:nvPr/>
        </p:nvCxnSpPr>
        <p:spPr>
          <a:xfrm>
            <a:off x="4677950" y="4825891"/>
            <a:ext cx="441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2" name="Google Shape;62;p13"/>
          <p:cNvCxnSpPr/>
          <p:nvPr/>
        </p:nvCxnSpPr>
        <p:spPr>
          <a:xfrm>
            <a:off x="4677950" y="5759416"/>
            <a:ext cx="441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3" name="Google Shape;63;p13"/>
          <p:cNvCxnSpPr/>
          <p:nvPr/>
        </p:nvCxnSpPr>
        <p:spPr>
          <a:xfrm>
            <a:off x="4677950" y="6242016"/>
            <a:ext cx="441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4" name="Google Shape;64;p13"/>
          <p:cNvCxnSpPr/>
          <p:nvPr/>
        </p:nvCxnSpPr>
        <p:spPr>
          <a:xfrm>
            <a:off x="4482950" y="4405500"/>
            <a:ext cx="0" cy="223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3"/>
          <p:cNvSpPr txBox="1"/>
          <p:nvPr/>
        </p:nvSpPr>
        <p:spPr>
          <a:xfrm>
            <a:off x="5624326" y="5273516"/>
            <a:ext cx="146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200">
                <a:solidFill>
                  <a:srgbClr val="CC0000"/>
                </a:solidFill>
              </a:rPr>
              <a:t>￥-</a:t>
            </a:r>
            <a:endParaRPr b="1" sz="2200">
              <a:solidFill>
                <a:srgbClr val="CC0000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6717650" y="5387816"/>
            <a:ext cx="84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chemeClr val="dk1"/>
                </a:solidFill>
              </a:rPr>
              <a:t>（税込）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7339950" y="5349716"/>
            <a:ext cx="84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chemeClr val="dk1"/>
                </a:solidFill>
              </a:rPr>
              <a:t>/ 月々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624326" y="5750691"/>
            <a:ext cx="146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200">
                <a:solidFill>
                  <a:schemeClr val="dk1"/>
                </a:solidFill>
              </a:rPr>
              <a:t>￥-</a:t>
            </a:r>
            <a:endParaRPr b="1" sz="2200">
              <a:solidFill>
                <a:schemeClr val="dk1"/>
              </a:solidFill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6717650" y="5864991"/>
            <a:ext cx="84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chemeClr val="dk1"/>
                </a:solidFill>
              </a:rPr>
              <a:t>（税込）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5663550" y="4363895"/>
            <a:ext cx="3243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chemeClr val="dk1"/>
                </a:solidFill>
              </a:rPr>
              <a:t>たて </a:t>
            </a:r>
            <a:r>
              <a:rPr b="1" lang="ja" sz="1600">
                <a:solidFill>
                  <a:schemeClr val="dk1"/>
                </a:solidFill>
              </a:rPr>
              <a:t>1m20cm × </a:t>
            </a:r>
            <a:r>
              <a:rPr b="1" lang="ja" sz="1200">
                <a:solidFill>
                  <a:schemeClr val="dk1"/>
                </a:solidFill>
              </a:rPr>
              <a:t>よこ </a:t>
            </a:r>
            <a:r>
              <a:rPr b="1" lang="ja" sz="1600">
                <a:solidFill>
                  <a:schemeClr val="dk1"/>
                </a:solidFill>
              </a:rPr>
              <a:t>60cm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5649725" y="6254279"/>
            <a:ext cx="1008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solidFill>
                  <a:schemeClr val="dk1"/>
                </a:solidFill>
              </a:rPr>
              <a:t>3年契約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6493550" y="6311304"/>
            <a:ext cx="279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000">
                <a:solidFill>
                  <a:schemeClr val="dk1"/>
                </a:solidFill>
              </a:rPr>
              <a:t>/ 広告料にメンテナンス代が含まれています</a:t>
            </a:r>
            <a:endParaRPr b="1" sz="1000">
              <a:solidFill>
                <a:schemeClr val="dk1"/>
              </a:solidFill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7954585" y="2688442"/>
            <a:ext cx="1008300" cy="210000"/>
          </a:xfrm>
          <a:prstGeom prst="rect">
            <a:avLst/>
          </a:prstGeom>
          <a:solidFill>
            <a:srgbClr val="5DB9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8057850" y="2631383"/>
            <a:ext cx="1008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>
                <a:solidFill>
                  <a:schemeClr val="lt1"/>
                </a:solidFill>
              </a:rPr>
              <a:t>GoogleMap</a:t>
            </a:r>
            <a:endParaRPr b="1" sz="900">
              <a:solidFill>
                <a:schemeClr val="lt1"/>
              </a:solidFill>
            </a:endParaRPr>
          </a:p>
        </p:txBody>
      </p:sp>
      <p:cxnSp>
        <p:nvCxnSpPr>
          <p:cNvPr id="75" name="Google Shape;75;p13"/>
          <p:cNvCxnSpPr/>
          <p:nvPr/>
        </p:nvCxnSpPr>
        <p:spPr>
          <a:xfrm>
            <a:off x="4677950" y="5279641"/>
            <a:ext cx="441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6" name="Google Shape;76;p13"/>
          <p:cNvSpPr txBox="1"/>
          <p:nvPr/>
        </p:nvSpPr>
        <p:spPr>
          <a:xfrm>
            <a:off x="5663550" y="4835504"/>
            <a:ext cx="324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chemeClr val="dk1"/>
                </a:solidFill>
              </a:rPr>
              <a:t>両面 / </a:t>
            </a:r>
            <a:r>
              <a:rPr b="1" lang="ja">
                <a:solidFill>
                  <a:srgbClr val="CC0000"/>
                </a:solidFill>
              </a:rPr>
              <a:t>電光式</a:t>
            </a:r>
            <a:endParaRPr b="1" sz="1800">
              <a:solidFill>
                <a:srgbClr val="CC0000"/>
              </a:solidFill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107625" y="78050"/>
            <a:ext cx="689700" cy="6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107624" y="53450"/>
            <a:ext cx="68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solidFill>
                  <a:srgbClr val="5DB969"/>
                </a:solidFill>
              </a:rPr>
              <a:t>踏切</a:t>
            </a:r>
            <a:endParaRPr b="1" sz="1800">
              <a:solidFill>
                <a:srgbClr val="5DB96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solidFill>
                  <a:srgbClr val="5DB969"/>
                </a:solidFill>
              </a:rPr>
              <a:t>看板</a:t>
            </a:r>
            <a:endParaRPr b="1" sz="1800">
              <a:solidFill>
                <a:srgbClr val="5DB969"/>
              </a:solidFill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4500500" y="55950"/>
            <a:ext cx="4526700" cy="6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6259697" y="-11"/>
            <a:ext cx="100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rgbClr val="CC0000"/>
                </a:solidFill>
              </a:rPr>
              <a:t>コメント</a:t>
            </a:r>
            <a:endParaRPr b="1" sz="1200">
              <a:solidFill>
                <a:srgbClr val="CC0000"/>
              </a:solidFill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4675925" y="4431622"/>
            <a:ext cx="948300" cy="323100"/>
          </a:xfrm>
          <a:prstGeom prst="rect">
            <a:avLst/>
          </a:prstGeom>
          <a:solidFill>
            <a:srgbClr val="5DB9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4678299" y="4412650"/>
            <a:ext cx="94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chemeClr val="lt1"/>
                </a:solidFill>
              </a:rPr>
              <a:t>サイズ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4675925" y="4896025"/>
            <a:ext cx="948300" cy="323100"/>
          </a:xfrm>
          <a:prstGeom prst="rect">
            <a:avLst/>
          </a:prstGeom>
          <a:solidFill>
            <a:srgbClr val="5DB9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4684250" y="4872350"/>
            <a:ext cx="94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chemeClr val="lt1"/>
                </a:solidFill>
              </a:rPr>
              <a:t>仕様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675925" y="5839163"/>
            <a:ext cx="948300" cy="323100"/>
          </a:xfrm>
          <a:prstGeom prst="rect">
            <a:avLst/>
          </a:prstGeom>
          <a:solidFill>
            <a:srgbClr val="5DB9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4675925" y="6327716"/>
            <a:ext cx="948300" cy="323100"/>
          </a:xfrm>
          <a:prstGeom prst="rect">
            <a:avLst/>
          </a:prstGeom>
          <a:solidFill>
            <a:srgbClr val="5DB9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4675925" y="5357978"/>
            <a:ext cx="948300" cy="323100"/>
          </a:xfrm>
          <a:prstGeom prst="rect">
            <a:avLst/>
          </a:prstGeom>
          <a:solidFill>
            <a:srgbClr val="5DB9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4678299" y="5336900"/>
            <a:ext cx="94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chemeClr val="lt1"/>
                </a:solidFill>
              </a:rPr>
              <a:t>広告料金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678299" y="5822425"/>
            <a:ext cx="94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chemeClr val="lt1"/>
                </a:solidFill>
              </a:rPr>
              <a:t>初回制作費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678299" y="6305025"/>
            <a:ext cx="94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solidFill>
                  <a:schemeClr val="lt1"/>
                </a:solidFill>
              </a:rPr>
              <a:t>契約概要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191550" y="378350"/>
            <a:ext cx="324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chemeClr val="lt1"/>
                </a:solidFill>
              </a:rPr>
              <a:t>埼玉県ふじみ野市上福岡◯丁目◯-◯付近</a:t>
            </a:r>
            <a:endParaRPr b="1" sz="1100">
              <a:solidFill>
                <a:schemeClr val="lt1"/>
              </a:solidFill>
            </a:endParaRPr>
          </a:p>
        </p:txBody>
      </p:sp>
      <p:pic>
        <p:nvPicPr>
          <p:cNvPr id="92" name="Google Shape;92;p13" title="1df77debeb319a764c2bb348ede693279d94e13c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4575" y="2917800"/>
            <a:ext cx="1008300" cy="10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139000" y="5153250"/>
            <a:ext cx="4227600" cy="150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